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8" r:id="rId4"/>
    <p:sldId id="269" r:id="rId5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/>
    <p:restoredTop sz="95501" autoAdjust="0"/>
  </p:normalViewPr>
  <p:slideViewPr>
    <p:cSldViewPr>
      <p:cViewPr varScale="1">
        <p:scale>
          <a:sx n="125" d="100"/>
          <a:sy n="125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1C0273-3FBB-4300-BDE1-A5BB374CC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6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42D85-5517-4109-A4FC-E333B3210A29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8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1644B-2AD4-4124-B475-3C91CEB0E822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6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1644B-2AD4-4124-B475-3C91CEB0E822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6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1644B-2AD4-4124-B475-3C91CEB0E822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6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28BA5-9E72-449B-9176-7D58F425B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D5601-8D5A-46AA-A0EE-FB82CDE7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A30F4-7CBA-4525-86B8-87F9A7DEF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4C294-6F57-47A1-B869-51E0D9E19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2AAB3-C304-44ED-AE41-ED08D9EC3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8C261-DF94-448F-940A-C691B6375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3E71C-C946-44D7-AD50-0EA68EC2A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B5936-36AB-49F6-B169-D674CD64D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1363A-2D28-443B-B08D-9FFD4F302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9FA28-BB88-48C9-BC79-17C9A6E58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1587E-EDB8-478D-A6D0-9A7BCB80C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BE3D32-D5D5-4571-BD6D-B7CE9B95E8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u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ucu.org.uk/joinfree" TargetMode="External"/><Relationship Id="rId7" Type="http://schemas.openxmlformats.org/officeDocument/2006/relationships/hyperlink" Target="mailto:ucu@st-andrews.ac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ndrewsunions.org/ucu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4213" y="0"/>
            <a:ext cx="1079500" cy="6857999"/>
          </a:xfrm>
          <a:prstGeom prst="rect">
            <a:avLst/>
          </a:prstGeom>
          <a:solidFill>
            <a:srgbClr val="4F4074"/>
          </a:solidFill>
          <a:ln w="9525">
            <a:solidFill>
              <a:srgbClr val="4F407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850" y="0"/>
            <a:ext cx="360363" cy="6858000"/>
          </a:xfrm>
          <a:prstGeom prst="rect">
            <a:avLst/>
          </a:prstGeom>
          <a:solidFill>
            <a:srgbClr val="E74B92"/>
          </a:solidFill>
          <a:ln w="9525">
            <a:solidFill>
              <a:srgbClr val="E74B9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14342" name="Picture 6" descr="ucu_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2" y="692696"/>
            <a:ext cx="6048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745660" y="4077072"/>
            <a:ext cx="7379877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4F4074"/>
                </a:solidFill>
              </a:rPr>
              <a:t>Employed postgraduates: UCU is for you</a:t>
            </a:r>
          </a:p>
          <a:p>
            <a:pPr algn="ctr">
              <a:spcBef>
                <a:spcPct val="50000"/>
              </a:spcBef>
            </a:pPr>
            <a:r>
              <a:rPr lang="en-US" sz="3500" b="1" dirty="0">
                <a:solidFill>
                  <a:srgbClr val="D60093"/>
                </a:solidFill>
                <a:hlinkClick r:id="rId4"/>
              </a:rPr>
              <a:t>www.ucu.org.uk</a:t>
            </a:r>
            <a:r>
              <a:rPr lang="en-US" sz="3500" b="1" dirty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5400000">
            <a:off x="1008063" y="5526087"/>
            <a:ext cx="1079500" cy="1584325"/>
          </a:xfrm>
          <a:prstGeom prst="rect">
            <a:avLst/>
          </a:prstGeom>
          <a:solidFill>
            <a:srgbClr val="4F407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 rot="5400000">
            <a:off x="8334375" y="6048375"/>
            <a:ext cx="1079500" cy="539750"/>
          </a:xfrm>
          <a:prstGeom prst="rect">
            <a:avLst/>
          </a:prstGeom>
          <a:solidFill>
            <a:srgbClr val="4F4074">
              <a:alpha val="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 rot="5400000">
            <a:off x="7921626" y="6173787"/>
            <a:ext cx="1079500" cy="288925"/>
          </a:xfrm>
          <a:prstGeom prst="rect">
            <a:avLst/>
          </a:prstGeom>
          <a:solidFill>
            <a:srgbClr val="4F4074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 rot="5400000">
            <a:off x="7632701" y="6173787"/>
            <a:ext cx="1079500" cy="288925"/>
          </a:xfrm>
          <a:prstGeom prst="rect">
            <a:avLst/>
          </a:prstGeom>
          <a:solidFill>
            <a:srgbClr val="4F407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 rot="5400000">
            <a:off x="7344569" y="6174581"/>
            <a:ext cx="1079500" cy="287338"/>
          </a:xfrm>
          <a:prstGeom prst="rect">
            <a:avLst/>
          </a:prstGeom>
          <a:solidFill>
            <a:srgbClr val="4F4074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 rot="5400000">
            <a:off x="7056438" y="6173787"/>
            <a:ext cx="1079500" cy="288925"/>
          </a:xfrm>
          <a:prstGeom prst="rect">
            <a:avLst/>
          </a:prstGeom>
          <a:solidFill>
            <a:srgbClr val="4F4074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 rot="5400000">
            <a:off x="6769101" y="6173787"/>
            <a:ext cx="1079500" cy="288925"/>
          </a:xfrm>
          <a:prstGeom prst="rect">
            <a:avLst/>
          </a:prstGeom>
          <a:solidFill>
            <a:srgbClr val="4F4074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 rot="5400000">
            <a:off x="6480969" y="6174581"/>
            <a:ext cx="1079500" cy="287338"/>
          </a:xfrm>
          <a:prstGeom prst="rect">
            <a:avLst/>
          </a:prstGeom>
          <a:solidFill>
            <a:srgbClr val="4F4074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 rot="5400000">
            <a:off x="6192838" y="6173787"/>
            <a:ext cx="1079500" cy="288925"/>
          </a:xfrm>
          <a:prstGeom prst="rect">
            <a:avLst/>
          </a:prstGeom>
          <a:solidFill>
            <a:srgbClr val="4F4074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 rot="5400000">
            <a:off x="5905501" y="6173787"/>
            <a:ext cx="1079500" cy="288925"/>
          </a:xfrm>
          <a:prstGeom prst="rect">
            <a:avLst/>
          </a:prstGeom>
          <a:solidFill>
            <a:srgbClr val="4F4074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 rot="5400000">
            <a:off x="5616576" y="6173787"/>
            <a:ext cx="1079500" cy="288925"/>
          </a:xfrm>
          <a:prstGeom prst="rect">
            <a:avLst/>
          </a:prstGeom>
          <a:solidFill>
            <a:srgbClr val="4F4074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5400000">
            <a:off x="5329238" y="6173787"/>
            <a:ext cx="1079500" cy="288925"/>
          </a:xfrm>
          <a:prstGeom prst="rect">
            <a:avLst/>
          </a:prstGeom>
          <a:solidFill>
            <a:srgbClr val="4F4074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 rot="5400000">
            <a:off x="5040313" y="6173787"/>
            <a:ext cx="1079500" cy="288925"/>
          </a:xfrm>
          <a:prstGeom prst="rect">
            <a:avLst/>
          </a:prstGeom>
          <a:solidFill>
            <a:srgbClr val="4F4074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 rot="5400000">
            <a:off x="3313113" y="6173787"/>
            <a:ext cx="1079500" cy="288925"/>
          </a:xfrm>
          <a:prstGeom prst="rect">
            <a:avLst/>
          </a:prstGeom>
          <a:solidFill>
            <a:srgbClr val="4F4074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 rot="5400000">
            <a:off x="3600451" y="6173787"/>
            <a:ext cx="1079500" cy="288925"/>
          </a:xfrm>
          <a:prstGeom prst="rect">
            <a:avLst/>
          </a:prstGeom>
          <a:solidFill>
            <a:srgbClr val="4F4074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 rot="5400000">
            <a:off x="3889376" y="6173787"/>
            <a:ext cx="1079500" cy="288925"/>
          </a:xfrm>
          <a:prstGeom prst="rect">
            <a:avLst/>
          </a:prstGeom>
          <a:solidFill>
            <a:srgbClr val="4F4074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 rot="5400000">
            <a:off x="4176713" y="6173787"/>
            <a:ext cx="1079500" cy="288925"/>
          </a:xfrm>
          <a:prstGeom prst="rect">
            <a:avLst/>
          </a:prstGeom>
          <a:solidFill>
            <a:srgbClr val="4F4074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 rot="5400000">
            <a:off x="4464051" y="6173787"/>
            <a:ext cx="1079500" cy="288925"/>
          </a:xfrm>
          <a:prstGeom prst="rect">
            <a:avLst/>
          </a:prstGeom>
          <a:solidFill>
            <a:srgbClr val="4F4074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 rot="5400000">
            <a:off x="4752976" y="6173787"/>
            <a:ext cx="1079500" cy="288925"/>
          </a:xfrm>
          <a:prstGeom prst="rect">
            <a:avLst/>
          </a:prstGeom>
          <a:solidFill>
            <a:srgbClr val="4F4074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 rot="5400000">
            <a:off x="3024188" y="6173787"/>
            <a:ext cx="1079500" cy="288925"/>
          </a:xfrm>
          <a:prstGeom prst="rect">
            <a:avLst/>
          </a:prstGeom>
          <a:solidFill>
            <a:srgbClr val="4F4074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 rot="5400000">
            <a:off x="1873251" y="6173787"/>
            <a:ext cx="1079500" cy="288925"/>
          </a:xfrm>
          <a:prstGeom prst="rect">
            <a:avLst/>
          </a:prstGeom>
          <a:solidFill>
            <a:srgbClr val="4F4074">
              <a:alpha val="9882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 rot="5400000">
            <a:off x="2196307" y="6138068"/>
            <a:ext cx="1079500" cy="360363"/>
          </a:xfrm>
          <a:prstGeom prst="rect">
            <a:avLst/>
          </a:prstGeom>
          <a:solidFill>
            <a:srgbClr val="4F4074">
              <a:alpha val="9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 rot="5400000">
            <a:off x="2447926" y="6173787"/>
            <a:ext cx="1079500" cy="288925"/>
          </a:xfrm>
          <a:prstGeom prst="rect">
            <a:avLst/>
          </a:prstGeom>
          <a:solidFill>
            <a:srgbClr val="4F4074">
              <a:alpha val="9686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 rot="5400000">
            <a:off x="2736851" y="6173787"/>
            <a:ext cx="1079500" cy="288925"/>
          </a:xfrm>
          <a:prstGeom prst="rect">
            <a:avLst/>
          </a:prstGeom>
          <a:solidFill>
            <a:srgbClr val="4F4074">
              <a:alpha val="9607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3341" y="53752"/>
            <a:ext cx="5829389" cy="1143000"/>
          </a:xfrm>
        </p:spPr>
        <p:txBody>
          <a:bodyPr/>
          <a:lstStyle/>
          <a:p>
            <a:pPr marL="179388" algn="l" eaLnBrk="1" hangingPunct="1"/>
            <a:r>
              <a:rPr lang="en-GB" sz="3200" b="1" dirty="0">
                <a:solidFill>
                  <a:schemeClr val="accent6"/>
                </a:solidFill>
                <a:latin typeface="Verdana" charset="0"/>
              </a:rPr>
              <a:t>UCU: who we are</a:t>
            </a:r>
            <a:endParaRPr lang="en-US" sz="3200" b="1" dirty="0">
              <a:solidFill>
                <a:schemeClr val="accent6"/>
              </a:solidFill>
              <a:latin typeface="Verdana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989138"/>
            <a:ext cx="6635750" cy="43195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dirty="0"/>
              <a:t>	</a:t>
            </a:r>
            <a:endParaRPr lang="en-US" dirty="0">
              <a:solidFill>
                <a:srgbClr val="4F4074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4213" y="0"/>
            <a:ext cx="1079500" cy="6858000"/>
          </a:xfrm>
          <a:prstGeom prst="rect">
            <a:avLst/>
          </a:prstGeom>
          <a:solidFill>
            <a:srgbClr val="4F4074"/>
          </a:solidFill>
          <a:ln w="9525">
            <a:solidFill>
              <a:srgbClr val="4F407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850" y="0"/>
            <a:ext cx="360363" cy="6858000"/>
          </a:xfrm>
          <a:prstGeom prst="rect">
            <a:avLst/>
          </a:prstGeom>
          <a:solidFill>
            <a:srgbClr val="E74B92"/>
          </a:solidFill>
          <a:ln w="9525">
            <a:solidFill>
              <a:srgbClr val="E74B9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616343" y="1077818"/>
            <a:ext cx="5348005" cy="560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solidFill>
                  <a:schemeClr val="accent6"/>
                </a:solidFill>
              </a:rPr>
              <a:t>UCU </a:t>
            </a:r>
            <a:r>
              <a:rPr lang="en-GB" sz="2200" dirty="0">
                <a:solidFill>
                  <a:srgbClr val="33339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a trade union representing academic and academic-related </a:t>
            </a:r>
            <a:r>
              <a:rPr lang="en-GB" sz="2200" dirty="0" smtClean="0">
                <a:solidFill>
                  <a:srgbClr val="33339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staff, </a:t>
            </a:r>
            <a:r>
              <a:rPr lang="en-GB" sz="2200" dirty="0">
                <a:solidFill>
                  <a:srgbClr val="D6009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including </a:t>
            </a:r>
            <a:r>
              <a:rPr lang="en-GB" sz="2200" dirty="0" smtClean="0">
                <a:solidFill>
                  <a:srgbClr val="D6009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PG </a:t>
            </a:r>
            <a:r>
              <a:rPr lang="en-GB" sz="2200" dirty="0">
                <a:solidFill>
                  <a:srgbClr val="D6009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tutors and demonstrators</a:t>
            </a:r>
            <a:r>
              <a:rPr lang="en-GB" sz="2200" dirty="0" smtClean="0">
                <a:solidFill>
                  <a:srgbClr val="33339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200" dirty="0" smtClean="0">
              <a:solidFill>
                <a:srgbClr val="D60093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200" dirty="0" smtClean="0">
                <a:solidFill>
                  <a:srgbClr val="3333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solidFill>
                  <a:srgbClr val="3333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 Andrews branch has an active focus on supporting early career academic </a:t>
            </a:r>
            <a:r>
              <a:rPr lang="en-GB" sz="2200" dirty="0" smtClean="0">
                <a:solidFill>
                  <a:srgbClr val="3333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staff and </a:t>
            </a:r>
            <a:r>
              <a:rPr lang="en-GB" sz="2200" dirty="0" smtClean="0">
                <a:solidFill>
                  <a:srgbClr val="D6009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employed postgraduates</a:t>
            </a:r>
            <a:r>
              <a:rPr lang="en-GB" sz="2200" dirty="0" smtClean="0">
                <a:solidFill>
                  <a:srgbClr val="3333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200" dirty="0" smtClean="0">
              <a:solidFill>
                <a:srgbClr val="33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200" dirty="0" smtClean="0">
                <a:solidFill>
                  <a:srgbClr val="3333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branch is currently negotiating </a:t>
            </a:r>
            <a:r>
              <a:rPr lang="en-GB" sz="2200" dirty="0" smtClean="0">
                <a:solidFill>
                  <a:srgbClr val="D6009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improved contractual terms and conditions for PGs who teach</a:t>
            </a:r>
            <a:r>
              <a:rPr lang="en-GB" sz="2200" dirty="0" smtClean="0">
                <a:solidFill>
                  <a:srgbClr val="3333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200" dirty="0">
              <a:solidFill>
                <a:srgbClr val="33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200" dirty="0" smtClean="0">
                <a:solidFill>
                  <a:srgbClr val="3333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UCU’s national pay campaign aims to close the gender pay gap and </a:t>
            </a:r>
            <a:r>
              <a:rPr lang="en-GB" sz="2200" dirty="0" smtClean="0">
                <a:solidFill>
                  <a:srgbClr val="D6009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 </a:t>
            </a:r>
            <a:r>
              <a:rPr lang="en-GB" sz="2200" dirty="0" err="1" smtClean="0">
                <a:solidFill>
                  <a:srgbClr val="D6009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casualisation</a:t>
            </a:r>
            <a:r>
              <a:rPr lang="en-GB" sz="2200" dirty="0" smtClean="0">
                <a:solidFill>
                  <a:srgbClr val="3333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200" dirty="0">
              <a:solidFill>
                <a:srgbClr val="33339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500" dirty="0">
              <a:solidFill>
                <a:srgbClr val="33339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7" y="415771"/>
            <a:ext cx="3183888" cy="34452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861048"/>
            <a:ext cx="3209853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989138"/>
            <a:ext cx="6635750" cy="43195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dirty="0"/>
              <a:t>	</a:t>
            </a:r>
            <a:endParaRPr lang="en-US" dirty="0">
              <a:solidFill>
                <a:srgbClr val="4F4074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4213" y="0"/>
            <a:ext cx="1079500" cy="6858000"/>
          </a:xfrm>
          <a:prstGeom prst="rect">
            <a:avLst/>
          </a:prstGeom>
          <a:solidFill>
            <a:srgbClr val="4F4074"/>
          </a:solidFill>
          <a:ln w="9525">
            <a:solidFill>
              <a:srgbClr val="4F407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850" y="0"/>
            <a:ext cx="360363" cy="6858000"/>
          </a:xfrm>
          <a:prstGeom prst="rect">
            <a:avLst/>
          </a:prstGeom>
          <a:solidFill>
            <a:srgbClr val="E74B92"/>
          </a:solidFill>
          <a:ln w="9525">
            <a:solidFill>
              <a:srgbClr val="E74B9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92" y="1138408"/>
            <a:ext cx="3183888" cy="2290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92" y="3429000"/>
            <a:ext cx="3198165" cy="2594845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173341" y="53752"/>
            <a:ext cx="582938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79388" algn="l" eaLnBrk="1" hangingPunct="1"/>
            <a:r>
              <a:rPr lang="en-GB" sz="3200" b="1" kern="0" dirty="0" smtClean="0">
                <a:solidFill>
                  <a:schemeClr val="accent6"/>
                </a:solidFill>
                <a:latin typeface="Verdana" charset="0"/>
              </a:rPr>
              <a:t>UCU: why join?</a:t>
            </a:r>
            <a:endParaRPr lang="en-US" sz="3200" b="1" kern="0" dirty="0">
              <a:solidFill>
                <a:schemeClr val="accent6"/>
              </a:solidFill>
              <a:latin typeface="Verdan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3341" y="1037107"/>
            <a:ext cx="5970659" cy="658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800" b="1" dirty="0">
                <a:solidFill>
                  <a:srgbClr val="D60093"/>
                </a:solidFill>
              </a:rPr>
              <a:t>UCU helps build your career</a:t>
            </a:r>
            <a:r>
              <a:rPr lang="en-US" sz="2800" b="1" dirty="0" smtClean="0">
                <a:solidFill>
                  <a:srgbClr val="D60093"/>
                </a:solidFill>
              </a:rPr>
              <a:t>:</a:t>
            </a:r>
            <a:endParaRPr lang="en-US" sz="1000" kern="0" dirty="0">
              <a:solidFill>
                <a:srgbClr val="4F4074"/>
              </a:solidFill>
              <a:latin typeface="Arial"/>
            </a:endParaRPr>
          </a:p>
          <a:p>
            <a:pPr marL="342900" lvl="0" indent="-342900">
              <a:spcBef>
                <a:spcPts val="600"/>
              </a:spcBef>
              <a:buFontTx/>
              <a:buChar char="•"/>
            </a:pPr>
            <a:r>
              <a:rPr lang="en-US" kern="0" dirty="0">
                <a:solidFill>
                  <a:srgbClr val="4F4074"/>
                </a:solidFill>
                <a:latin typeface="Arial"/>
              </a:rPr>
              <a:t>Free CPD </a:t>
            </a:r>
            <a:r>
              <a:rPr lang="en-US" kern="0" dirty="0" smtClean="0">
                <a:solidFill>
                  <a:srgbClr val="4F4074"/>
                </a:solidFill>
                <a:latin typeface="Arial"/>
              </a:rPr>
              <a:t>training </a:t>
            </a:r>
            <a:r>
              <a:rPr lang="en-US" kern="0" dirty="0">
                <a:solidFill>
                  <a:srgbClr val="D60093"/>
                </a:solidFill>
                <a:latin typeface="Arial"/>
              </a:rPr>
              <a:t>(e.g. </a:t>
            </a:r>
            <a:r>
              <a:rPr lang="en-US" kern="0" dirty="0" smtClean="0">
                <a:solidFill>
                  <a:srgbClr val="D60093"/>
                </a:solidFill>
                <a:latin typeface="Arial"/>
              </a:rPr>
              <a:t>voice care, writing research grant application)</a:t>
            </a:r>
            <a:endParaRPr lang="en-US" kern="0" dirty="0" smtClean="0">
              <a:solidFill>
                <a:srgbClr val="4F4074"/>
              </a:solidFill>
              <a:latin typeface="Arial"/>
            </a:endParaRPr>
          </a:p>
          <a:p>
            <a:pPr marL="342900" lvl="0" indent="-342900">
              <a:spcBef>
                <a:spcPts val="600"/>
              </a:spcBef>
              <a:buFontTx/>
              <a:buChar char="•"/>
            </a:pPr>
            <a:r>
              <a:rPr lang="en-US" kern="0" dirty="0" smtClean="0">
                <a:solidFill>
                  <a:srgbClr val="4F4074"/>
                </a:solidFill>
                <a:latin typeface="Arial"/>
              </a:rPr>
              <a:t>Guidance materials </a:t>
            </a:r>
            <a:r>
              <a:rPr lang="en-US" kern="0" dirty="0">
                <a:solidFill>
                  <a:srgbClr val="D60093"/>
                </a:solidFill>
                <a:latin typeface="Arial"/>
              </a:rPr>
              <a:t>(e.g. </a:t>
            </a:r>
            <a:r>
              <a:rPr lang="en-US" kern="0" dirty="0" smtClean="0">
                <a:solidFill>
                  <a:srgbClr val="D60093"/>
                </a:solidFill>
                <a:latin typeface="Arial"/>
              </a:rPr>
              <a:t>Early Careers Guide for New Staff, Know Your Rights)</a:t>
            </a:r>
            <a:endParaRPr lang="en-US" kern="0" dirty="0" smtClean="0">
              <a:solidFill>
                <a:srgbClr val="4F4074"/>
              </a:solidFill>
              <a:latin typeface="Arial"/>
            </a:endParaRPr>
          </a:p>
          <a:p>
            <a:pPr marL="342900" lvl="0" indent="-342900">
              <a:spcBef>
                <a:spcPts val="600"/>
              </a:spcBef>
              <a:buFontTx/>
              <a:buChar char="•"/>
            </a:pPr>
            <a:r>
              <a:rPr lang="en-US" kern="0" dirty="0" smtClean="0">
                <a:solidFill>
                  <a:srgbClr val="4F4074"/>
                </a:solidFill>
                <a:latin typeface="Arial"/>
              </a:rPr>
              <a:t>Young </a:t>
            </a:r>
            <a:r>
              <a:rPr lang="en-US" kern="0" dirty="0">
                <a:solidFill>
                  <a:srgbClr val="4F4074"/>
                </a:solidFill>
                <a:latin typeface="Arial"/>
              </a:rPr>
              <a:t>members network/ </a:t>
            </a:r>
            <a:r>
              <a:rPr lang="en-US" kern="0" dirty="0" smtClean="0">
                <a:solidFill>
                  <a:srgbClr val="4F4074"/>
                </a:solidFill>
                <a:latin typeface="Arial"/>
              </a:rPr>
              <a:t>one-stop-shop </a:t>
            </a:r>
            <a:r>
              <a:rPr lang="en-US" kern="0" dirty="0" smtClean="0">
                <a:solidFill>
                  <a:srgbClr val="D60093"/>
                </a:solidFill>
                <a:latin typeface="Arial"/>
              </a:rPr>
              <a:t>(career development resources)</a:t>
            </a:r>
          </a:p>
          <a:p>
            <a:pPr marL="342900" lvl="0" indent="-342900">
              <a:spcBef>
                <a:spcPts val="0"/>
              </a:spcBef>
              <a:buFontTx/>
              <a:buChar char="•"/>
            </a:pPr>
            <a:endParaRPr lang="en-US" sz="1000" kern="0" dirty="0" smtClean="0">
              <a:solidFill>
                <a:srgbClr val="4F4074"/>
              </a:solidFill>
              <a:latin typeface="Arial"/>
            </a:endParaRPr>
          </a:p>
          <a:p>
            <a:pPr lvl="0">
              <a:spcBef>
                <a:spcPts val="600"/>
              </a:spcBef>
            </a:pPr>
            <a:r>
              <a:rPr lang="en-US" sz="2800" b="1" dirty="0">
                <a:solidFill>
                  <a:srgbClr val="D60093"/>
                </a:solidFill>
              </a:rPr>
              <a:t>UCU is your voice at work</a:t>
            </a:r>
            <a:r>
              <a:rPr lang="en-US" sz="3200" b="1" dirty="0" smtClean="0">
                <a:solidFill>
                  <a:srgbClr val="D60093"/>
                </a:solidFill>
              </a:rPr>
              <a:t>:</a:t>
            </a:r>
            <a:endParaRPr lang="en-US" sz="500" kern="0" dirty="0">
              <a:solidFill>
                <a:srgbClr val="4F4074"/>
              </a:solidFill>
              <a:latin typeface="Arial"/>
            </a:endParaRPr>
          </a:p>
          <a:p>
            <a:pPr marL="342900" lvl="0" indent="-342900">
              <a:spcBef>
                <a:spcPts val="600"/>
              </a:spcBef>
              <a:buFontTx/>
              <a:buChar char="•"/>
            </a:pPr>
            <a:r>
              <a:rPr lang="en-US" kern="0" dirty="0" smtClean="0">
                <a:solidFill>
                  <a:srgbClr val="4F4074"/>
                </a:solidFill>
                <a:latin typeface="Arial"/>
              </a:rPr>
              <a:t>Defending your pay and conditions</a:t>
            </a:r>
            <a:endParaRPr lang="en-US" kern="0" dirty="0">
              <a:solidFill>
                <a:srgbClr val="4F4074"/>
              </a:solidFill>
              <a:latin typeface="Arial"/>
            </a:endParaRPr>
          </a:p>
          <a:p>
            <a:pPr marL="342900" lvl="0" indent="-342900">
              <a:spcBef>
                <a:spcPts val="600"/>
              </a:spcBef>
              <a:buFontTx/>
              <a:buChar char="•"/>
            </a:pPr>
            <a:r>
              <a:rPr lang="en-US" kern="0" dirty="0" smtClean="0">
                <a:solidFill>
                  <a:srgbClr val="4F4074"/>
                </a:solidFill>
                <a:latin typeface="Arial"/>
              </a:rPr>
              <a:t>Campaigning on your behalf </a:t>
            </a:r>
            <a:r>
              <a:rPr lang="en-US" kern="0" dirty="0" smtClean="0">
                <a:solidFill>
                  <a:srgbClr val="D60093"/>
                </a:solidFill>
                <a:latin typeface="Arial"/>
              </a:rPr>
              <a:t>(e.g. job security, casual contracts)</a:t>
            </a:r>
            <a:endParaRPr lang="en-US" kern="0" dirty="0">
              <a:solidFill>
                <a:srgbClr val="D60093"/>
              </a:solidFill>
              <a:latin typeface="Arial"/>
            </a:endParaRPr>
          </a:p>
          <a:p>
            <a:pPr marL="342900" lvl="0" indent="-342900">
              <a:spcBef>
                <a:spcPts val="600"/>
              </a:spcBef>
              <a:buFontTx/>
              <a:buChar char="•"/>
            </a:pPr>
            <a:r>
              <a:rPr lang="en-US" kern="0" dirty="0" smtClean="0">
                <a:solidFill>
                  <a:srgbClr val="4F4074"/>
                </a:solidFill>
                <a:latin typeface="Arial"/>
              </a:rPr>
              <a:t>Providing peace of mind </a:t>
            </a:r>
            <a:r>
              <a:rPr lang="en-US" kern="0" dirty="0" smtClean="0">
                <a:solidFill>
                  <a:srgbClr val="D60093"/>
                </a:solidFill>
                <a:latin typeface="Arial"/>
              </a:rPr>
              <a:t>(</a:t>
            </a:r>
            <a:r>
              <a:rPr lang="en-US" kern="0" dirty="0" smtClean="0">
                <a:solidFill>
                  <a:srgbClr val="D60093"/>
                </a:solidFill>
              </a:rPr>
              <a:t>e.g. support, confidential </a:t>
            </a:r>
            <a:r>
              <a:rPr lang="en-US" kern="0" dirty="0">
                <a:solidFill>
                  <a:srgbClr val="D60093"/>
                </a:solidFill>
              </a:rPr>
              <a:t>advice, </a:t>
            </a:r>
            <a:r>
              <a:rPr lang="en-US" kern="0" dirty="0" smtClean="0">
                <a:solidFill>
                  <a:srgbClr val="D60093"/>
                </a:solidFill>
              </a:rPr>
              <a:t>representation)</a:t>
            </a:r>
            <a:r>
              <a:rPr lang="en-US" kern="0" dirty="0">
                <a:solidFill>
                  <a:srgbClr val="4F4074"/>
                </a:solidFill>
                <a:latin typeface="Arial"/>
              </a:rPr>
              <a:t/>
            </a:r>
            <a:br>
              <a:rPr lang="en-US" kern="0" dirty="0">
                <a:solidFill>
                  <a:srgbClr val="4F4074"/>
                </a:solidFill>
                <a:latin typeface="Arial"/>
              </a:rPr>
            </a:br>
            <a:endParaRPr lang="en-US" kern="0" dirty="0">
              <a:solidFill>
                <a:srgbClr val="D60093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US" kern="0" dirty="0">
              <a:solidFill>
                <a:srgbClr val="D6009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49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4213" y="0"/>
            <a:ext cx="1079500" cy="6858000"/>
          </a:xfrm>
          <a:prstGeom prst="rect">
            <a:avLst/>
          </a:prstGeom>
          <a:solidFill>
            <a:srgbClr val="4F4074"/>
          </a:solidFill>
          <a:ln w="9525">
            <a:solidFill>
              <a:srgbClr val="4F407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850" y="0"/>
            <a:ext cx="360363" cy="6858000"/>
          </a:xfrm>
          <a:prstGeom prst="rect">
            <a:avLst/>
          </a:prstGeom>
          <a:solidFill>
            <a:srgbClr val="E74B92"/>
          </a:solidFill>
          <a:ln w="9525">
            <a:solidFill>
              <a:srgbClr val="E74B9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635896" y="69843"/>
            <a:ext cx="5829389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79388" algn="l" eaLnBrk="1" hangingPunct="1"/>
            <a:r>
              <a:rPr lang="en-GB" sz="3200" b="1" kern="0" dirty="0" smtClean="0">
                <a:solidFill>
                  <a:schemeClr val="accent6"/>
                </a:solidFill>
                <a:latin typeface="Verdana" charset="0"/>
              </a:rPr>
              <a:t>UCU: get involved</a:t>
            </a:r>
            <a:endParaRPr lang="en-US" sz="3200" b="1" kern="0" dirty="0">
              <a:solidFill>
                <a:schemeClr val="accent6"/>
              </a:solidFill>
              <a:latin typeface="Verdan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4348" y="1523447"/>
            <a:ext cx="5970659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kern="0" dirty="0">
                <a:solidFill>
                  <a:srgbClr val="D60093"/>
                </a:solidFill>
                <a:latin typeface="Arial"/>
              </a:rPr>
              <a:t>The more postgraduate members, the greater the voice for change. </a:t>
            </a:r>
          </a:p>
          <a:p>
            <a:pPr lvl="0">
              <a:spcBef>
                <a:spcPct val="20000"/>
              </a:spcBef>
            </a:pPr>
            <a:r>
              <a:rPr lang="en-US" b="1" dirty="0" smtClean="0">
                <a:solidFill>
                  <a:srgbClr val="4F4074"/>
                </a:solidFill>
              </a:rPr>
              <a:t>Hourly-paid </a:t>
            </a:r>
            <a:r>
              <a:rPr lang="en-US" b="1" dirty="0">
                <a:solidFill>
                  <a:srgbClr val="4F4074"/>
                </a:solidFill>
              </a:rPr>
              <a:t>staff are </a:t>
            </a:r>
            <a:r>
              <a:rPr lang="en-US" b="1" dirty="0" smtClean="0">
                <a:solidFill>
                  <a:srgbClr val="4F4074"/>
                </a:solidFill>
              </a:rPr>
              <a:t>OUR PRIORITY and we welcome YOUR input!</a:t>
            </a:r>
            <a:endParaRPr lang="en-US" sz="1000" b="1" dirty="0" smtClean="0">
              <a:solidFill>
                <a:srgbClr val="4F4074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D60093"/>
              </a:solidFill>
            </a:endParaRP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rgbClr val="D60093"/>
                </a:solidFill>
              </a:rPr>
              <a:t/>
            </a:r>
            <a:br>
              <a:rPr lang="en-GB" b="1" dirty="0" smtClean="0">
                <a:solidFill>
                  <a:srgbClr val="D60093"/>
                </a:solidFill>
              </a:rPr>
            </a:br>
            <a:r>
              <a:rPr lang="en-GB" b="1" dirty="0" smtClean="0">
                <a:solidFill>
                  <a:srgbClr val="D60093"/>
                </a:solidFill>
              </a:rPr>
              <a:t>FREE, FULL, UCU MEMBERSHIP for research students who teach!</a:t>
            </a:r>
            <a:br>
              <a:rPr lang="en-GB" b="1" dirty="0" smtClean="0">
                <a:solidFill>
                  <a:srgbClr val="D60093"/>
                </a:solidFill>
              </a:rPr>
            </a:br>
            <a:r>
              <a:rPr lang="en-GB" sz="2800" b="1" dirty="0" smtClean="0">
                <a:solidFill>
                  <a:srgbClr val="4F4074"/>
                </a:solidFill>
                <a:hlinkClick r:id="rId3"/>
              </a:rPr>
              <a:t>www.ucu.org.uk/joinfree</a:t>
            </a:r>
            <a:r>
              <a:rPr lang="en-GB" sz="2800" b="1" dirty="0" smtClean="0">
                <a:solidFill>
                  <a:srgbClr val="4F4074"/>
                </a:solidFill>
              </a:rPr>
              <a:t>  </a:t>
            </a:r>
            <a:endParaRPr lang="en-GB" sz="2800" dirty="0">
              <a:solidFill>
                <a:srgbClr val="4F4074"/>
              </a:solidFill>
            </a:endParaRPr>
          </a:p>
          <a:p>
            <a:pPr>
              <a:spcBef>
                <a:spcPts val="0"/>
              </a:spcBef>
            </a:pPr>
            <a:endParaRPr lang="en-GB" sz="1000" dirty="0">
              <a:solidFill>
                <a:srgbClr val="4F407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03" y="1196752"/>
            <a:ext cx="3171596" cy="2247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32" y="3429000"/>
            <a:ext cx="3153947" cy="2378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4076" y="5824054"/>
            <a:ext cx="687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b="1" dirty="0" smtClean="0">
                <a:solidFill>
                  <a:srgbClr val="4F4074"/>
                </a:solidFill>
                <a:hlinkClick r:id="rId6"/>
              </a:rPr>
              <a:t>http</a:t>
            </a:r>
            <a:r>
              <a:rPr lang="en-GB" sz="2000" b="1" dirty="0">
                <a:solidFill>
                  <a:srgbClr val="4F4074"/>
                </a:solidFill>
                <a:hlinkClick r:id="rId6"/>
              </a:rPr>
              <a:t>://standrewsunions.org/ucu</a:t>
            </a:r>
            <a:r>
              <a:rPr lang="en-GB" sz="2000" b="1" dirty="0">
                <a:solidFill>
                  <a:srgbClr val="4F4074"/>
                </a:solidFill>
              </a:rPr>
              <a:t>  </a:t>
            </a:r>
            <a:br>
              <a:rPr lang="en-GB" sz="2000" b="1" dirty="0">
                <a:solidFill>
                  <a:srgbClr val="4F4074"/>
                </a:solidFill>
              </a:rPr>
            </a:br>
            <a:r>
              <a:rPr lang="en-GB" sz="2000" dirty="0">
                <a:solidFill>
                  <a:srgbClr val="4F4074"/>
                </a:solidFill>
              </a:rPr>
              <a:t>Email: </a:t>
            </a:r>
            <a:r>
              <a:rPr lang="en-GB" sz="2000" b="1" dirty="0">
                <a:solidFill>
                  <a:srgbClr val="4F4074"/>
                </a:solidFill>
                <a:hlinkClick r:id="rId7"/>
              </a:rPr>
              <a:t>ucu@st-andrews.ac.uk</a:t>
            </a:r>
            <a:r>
              <a:rPr lang="en-GB" sz="2000" dirty="0">
                <a:solidFill>
                  <a:srgbClr val="4F4074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71" y="6158423"/>
            <a:ext cx="1555448" cy="4155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387271" y="5696596"/>
            <a:ext cx="2417602" cy="419766"/>
            <a:chOff x="6666315" y="5232674"/>
            <a:chExt cx="2417602" cy="4197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315" y="5243586"/>
              <a:ext cx="495786" cy="4088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0025" y="5232674"/>
              <a:ext cx="1993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rgbClr val="00B0F0"/>
                  </a:solidFill>
                </a:rPr>
                <a:t>@</a:t>
              </a:r>
              <a:r>
                <a:rPr lang="en-GB" sz="1800" dirty="0" err="1" smtClean="0">
                  <a:solidFill>
                    <a:srgbClr val="00B0F0"/>
                  </a:solidFill>
                </a:rPr>
                <a:t>ucustandrews</a:t>
              </a:r>
              <a:endParaRPr lang="en-GB" sz="18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3133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204</Words>
  <Application>Microsoft Office PowerPoint</Application>
  <PresentationFormat>On-screen Show (4:3)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Verdana</vt:lpstr>
      <vt:lpstr>Default Design</vt:lpstr>
      <vt:lpstr>PowerPoint Presentation</vt:lpstr>
      <vt:lpstr>UCU: who we are</vt:lpstr>
      <vt:lpstr>PowerPoint Presentation</vt:lpstr>
      <vt:lpstr>PowerPoint Presentation</vt:lpstr>
    </vt:vector>
  </TitlesOfParts>
  <Company>NATFHE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Crowther</dc:creator>
  <cp:lastModifiedBy>Yvonne McKie</cp:lastModifiedBy>
  <cp:revision>121</cp:revision>
  <dcterms:created xsi:type="dcterms:W3CDTF">2007-10-15T12:18:27Z</dcterms:created>
  <dcterms:modified xsi:type="dcterms:W3CDTF">2019-08-28T08:35:52Z</dcterms:modified>
</cp:coreProperties>
</file>